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2" r:id="rId6"/>
    <p:sldId id="264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441" autoAdjust="0"/>
  </p:normalViewPr>
  <p:slideViewPr>
    <p:cSldViewPr snapToGrid="0">
      <p:cViewPr varScale="1">
        <p:scale>
          <a:sx n="78" d="100"/>
          <a:sy n="78" d="100"/>
        </p:scale>
        <p:origin x="114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40BD5-03E1-44B3-A95C-E0C1D0A2FA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99113C-AEEB-4CE1-814B-2E80C32477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Helps instructors understand student needs</a:t>
          </a:r>
          <a:endParaRPr lang="en-US" b="1" dirty="0"/>
        </a:p>
      </dgm:t>
    </dgm:pt>
    <dgm:pt modelId="{24E3AAE1-AB89-4626-A7C4-6F8BD0039A5D}" type="parTrans" cxnId="{9EE2AEEF-923E-4C02-92EE-78ACD72A0404}">
      <dgm:prSet/>
      <dgm:spPr/>
      <dgm:t>
        <a:bodyPr/>
        <a:lstStyle/>
        <a:p>
          <a:endParaRPr lang="en-US"/>
        </a:p>
      </dgm:t>
    </dgm:pt>
    <dgm:pt modelId="{F9826B10-5FDF-4B25-88CC-B3054612C589}" type="sibTrans" cxnId="{9EE2AEEF-923E-4C02-92EE-78ACD72A0404}">
      <dgm:prSet/>
      <dgm:spPr/>
      <dgm:t>
        <a:bodyPr/>
        <a:lstStyle/>
        <a:p>
          <a:endParaRPr lang="en-US"/>
        </a:p>
      </dgm:t>
    </dgm:pt>
    <dgm:pt modelId="{ED954BFA-0754-4AC8-A8D2-8167B34D01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 dirty="0"/>
            <a:t>Shapes future course offerings</a:t>
          </a:r>
          <a:endParaRPr lang="en-US" b="1" dirty="0"/>
        </a:p>
      </dgm:t>
    </dgm:pt>
    <dgm:pt modelId="{9B268B2A-37E6-43EE-8021-67EE71E35E2E}" type="parTrans" cxnId="{2B3D5646-937E-4020-BE1A-D2C0DAFAFFCA}">
      <dgm:prSet/>
      <dgm:spPr/>
      <dgm:t>
        <a:bodyPr/>
        <a:lstStyle/>
        <a:p>
          <a:endParaRPr lang="en-US"/>
        </a:p>
      </dgm:t>
    </dgm:pt>
    <dgm:pt modelId="{AD5F9140-84B5-46B0-8CEF-FFE4DE08B05B}" type="sibTrans" cxnId="{2B3D5646-937E-4020-BE1A-D2C0DAFAFFCA}">
      <dgm:prSet/>
      <dgm:spPr/>
      <dgm:t>
        <a:bodyPr/>
        <a:lstStyle/>
        <a:p>
          <a:endParaRPr lang="en-US"/>
        </a:p>
      </dgm:t>
    </dgm:pt>
    <dgm:pt modelId="{2F4B0DF0-0AC0-4A1A-92AC-32CD3952C0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Teaching excellence matters</a:t>
          </a:r>
          <a:endParaRPr lang="en-US" dirty="0"/>
        </a:p>
      </dgm:t>
    </dgm:pt>
    <dgm:pt modelId="{F066CDC5-67EC-4936-8BB8-3F3E4F191E9B}" type="parTrans" cxnId="{61F5A0B9-526E-4DFE-8C45-271C28578370}">
      <dgm:prSet/>
      <dgm:spPr/>
      <dgm:t>
        <a:bodyPr/>
        <a:lstStyle/>
        <a:p>
          <a:endParaRPr lang="en-US"/>
        </a:p>
      </dgm:t>
    </dgm:pt>
    <dgm:pt modelId="{0A7E004B-14B8-4A42-971E-523FB64F6A62}" type="sibTrans" cxnId="{61F5A0B9-526E-4DFE-8C45-271C28578370}">
      <dgm:prSet/>
      <dgm:spPr/>
      <dgm:t>
        <a:bodyPr/>
        <a:lstStyle/>
        <a:p>
          <a:endParaRPr lang="en-US"/>
        </a:p>
      </dgm:t>
    </dgm:pt>
    <dgm:pt modelId="{A87CF7A6-21D9-4657-AA40-F726BF7B05BD}" type="pres">
      <dgm:prSet presAssocID="{B8A40BD5-03E1-44B3-A95C-E0C1D0A2FAA3}" presName="root" presStyleCnt="0">
        <dgm:presLayoutVars>
          <dgm:dir/>
          <dgm:resizeHandles val="exact"/>
        </dgm:presLayoutVars>
      </dgm:prSet>
      <dgm:spPr/>
    </dgm:pt>
    <dgm:pt modelId="{625ECA13-78BA-4851-9ED2-75BC3CF0E6D3}" type="pres">
      <dgm:prSet presAssocID="{D699113C-AEEB-4CE1-814B-2E80C32477D2}" presName="compNode" presStyleCnt="0"/>
      <dgm:spPr/>
    </dgm:pt>
    <dgm:pt modelId="{5B2C9067-3553-4194-942D-8F20DC43D53E}" type="pres">
      <dgm:prSet presAssocID="{D699113C-AEEB-4CE1-814B-2E80C32477D2}" presName="bgRect" presStyleLbl="bgShp" presStyleIdx="0" presStyleCnt="3"/>
      <dgm:spPr/>
    </dgm:pt>
    <dgm:pt modelId="{14F865C8-8F8F-40B7-9D99-44BD9B3F5D21}" type="pres">
      <dgm:prSet presAssocID="{D699113C-AEEB-4CE1-814B-2E80C32477D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9F8FDFC-AB8B-4393-A323-3D41A9648974}" type="pres">
      <dgm:prSet presAssocID="{D699113C-AEEB-4CE1-814B-2E80C32477D2}" presName="spaceRect" presStyleCnt="0"/>
      <dgm:spPr/>
    </dgm:pt>
    <dgm:pt modelId="{BC704F06-693C-48D7-9B42-4E5260101CB9}" type="pres">
      <dgm:prSet presAssocID="{D699113C-AEEB-4CE1-814B-2E80C32477D2}" presName="parTx" presStyleLbl="revTx" presStyleIdx="0" presStyleCnt="3">
        <dgm:presLayoutVars>
          <dgm:chMax val="0"/>
          <dgm:chPref val="0"/>
        </dgm:presLayoutVars>
      </dgm:prSet>
      <dgm:spPr/>
    </dgm:pt>
    <dgm:pt modelId="{685A3840-777C-435B-994E-5AC40CEC1E53}" type="pres">
      <dgm:prSet presAssocID="{F9826B10-5FDF-4B25-88CC-B3054612C589}" presName="sibTrans" presStyleCnt="0"/>
      <dgm:spPr/>
    </dgm:pt>
    <dgm:pt modelId="{169A31E8-E686-4A26-8820-3D581F0EF46F}" type="pres">
      <dgm:prSet presAssocID="{ED954BFA-0754-4AC8-A8D2-8167B34D014C}" presName="compNode" presStyleCnt="0"/>
      <dgm:spPr/>
    </dgm:pt>
    <dgm:pt modelId="{BFE40A5E-51D1-4F76-80EE-03E68F567CEC}" type="pres">
      <dgm:prSet presAssocID="{ED954BFA-0754-4AC8-A8D2-8167B34D014C}" presName="bgRect" presStyleLbl="bgShp" presStyleIdx="1" presStyleCnt="3"/>
      <dgm:spPr/>
    </dgm:pt>
    <dgm:pt modelId="{8DCB27E2-5ED3-4799-A9B9-577CE616BA5D}" type="pres">
      <dgm:prSet presAssocID="{ED954BFA-0754-4AC8-A8D2-8167B34D014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2243AE9-4D29-4467-9189-D4471BD25AD3}" type="pres">
      <dgm:prSet presAssocID="{ED954BFA-0754-4AC8-A8D2-8167B34D014C}" presName="spaceRect" presStyleCnt="0"/>
      <dgm:spPr/>
    </dgm:pt>
    <dgm:pt modelId="{74B6E992-3942-41A3-8BA4-94FC1C3C979D}" type="pres">
      <dgm:prSet presAssocID="{ED954BFA-0754-4AC8-A8D2-8167B34D014C}" presName="parTx" presStyleLbl="revTx" presStyleIdx="1" presStyleCnt="3">
        <dgm:presLayoutVars>
          <dgm:chMax val="0"/>
          <dgm:chPref val="0"/>
        </dgm:presLayoutVars>
      </dgm:prSet>
      <dgm:spPr/>
    </dgm:pt>
    <dgm:pt modelId="{CE4CF2B2-43A3-4E2D-AA31-167AEF9BE18D}" type="pres">
      <dgm:prSet presAssocID="{AD5F9140-84B5-46B0-8CEF-FFE4DE08B05B}" presName="sibTrans" presStyleCnt="0"/>
      <dgm:spPr/>
    </dgm:pt>
    <dgm:pt modelId="{EDAA8CC6-7912-4BB1-87EE-CB4D5B8FF7F7}" type="pres">
      <dgm:prSet presAssocID="{2F4B0DF0-0AC0-4A1A-92AC-32CD3952C027}" presName="compNode" presStyleCnt="0"/>
      <dgm:spPr/>
    </dgm:pt>
    <dgm:pt modelId="{4620B32C-F7DA-4E6B-961C-7EFB15295488}" type="pres">
      <dgm:prSet presAssocID="{2F4B0DF0-0AC0-4A1A-92AC-32CD3952C027}" presName="bgRect" presStyleLbl="bgShp" presStyleIdx="2" presStyleCnt="3"/>
      <dgm:spPr/>
    </dgm:pt>
    <dgm:pt modelId="{A36540BC-62D3-4256-9B44-05E3E6FBF769}" type="pres">
      <dgm:prSet presAssocID="{2F4B0DF0-0AC0-4A1A-92AC-32CD3952C02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1B90E25-C53C-485E-8E60-8441A2138C3F}" type="pres">
      <dgm:prSet presAssocID="{2F4B0DF0-0AC0-4A1A-92AC-32CD3952C027}" presName="spaceRect" presStyleCnt="0"/>
      <dgm:spPr/>
    </dgm:pt>
    <dgm:pt modelId="{B1F4899F-AC83-4BF7-A5C4-546EB62199FB}" type="pres">
      <dgm:prSet presAssocID="{2F4B0DF0-0AC0-4A1A-92AC-32CD3952C02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D0F6D34-0362-435C-99FB-7275929C2E36}" type="presOf" srcId="{ED954BFA-0754-4AC8-A8D2-8167B34D014C}" destId="{74B6E992-3942-41A3-8BA4-94FC1C3C979D}" srcOrd="0" destOrd="0" presId="urn:microsoft.com/office/officeart/2018/2/layout/IconVerticalSolidList"/>
    <dgm:cxn modelId="{2B3D5646-937E-4020-BE1A-D2C0DAFAFFCA}" srcId="{B8A40BD5-03E1-44B3-A95C-E0C1D0A2FAA3}" destId="{ED954BFA-0754-4AC8-A8D2-8167B34D014C}" srcOrd="1" destOrd="0" parTransId="{9B268B2A-37E6-43EE-8021-67EE71E35E2E}" sibTransId="{AD5F9140-84B5-46B0-8CEF-FFE4DE08B05B}"/>
    <dgm:cxn modelId="{41B60B53-3EE7-45FC-876F-EB36C757B08E}" type="presOf" srcId="{B8A40BD5-03E1-44B3-A95C-E0C1D0A2FAA3}" destId="{A87CF7A6-21D9-4657-AA40-F726BF7B05BD}" srcOrd="0" destOrd="0" presId="urn:microsoft.com/office/officeart/2018/2/layout/IconVerticalSolidList"/>
    <dgm:cxn modelId="{61F5A0B9-526E-4DFE-8C45-271C28578370}" srcId="{B8A40BD5-03E1-44B3-A95C-E0C1D0A2FAA3}" destId="{2F4B0DF0-0AC0-4A1A-92AC-32CD3952C027}" srcOrd="2" destOrd="0" parTransId="{F066CDC5-67EC-4936-8BB8-3F3E4F191E9B}" sibTransId="{0A7E004B-14B8-4A42-971E-523FB64F6A62}"/>
    <dgm:cxn modelId="{9EE2AEEF-923E-4C02-92EE-78ACD72A0404}" srcId="{B8A40BD5-03E1-44B3-A95C-E0C1D0A2FAA3}" destId="{D699113C-AEEB-4CE1-814B-2E80C32477D2}" srcOrd="0" destOrd="0" parTransId="{24E3AAE1-AB89-4626-A7C4-6F8BD0039A5D}" sibTransId="{F9826B10-5FDF-4B25-88CC-B3054612C589}"/>
    <dgm:cxn modelId="{40D1FDEF-8897-45C2-B8D7-3C7EF711BFFD}" type="presOf" srcId="{2F4B0DF0-0AC0-4A1A-92AC-32CD3952C027}" destId="{B1F4899F-AC83-4BF7-A5C4-546EB62199FB}" srcOrd="0" destOrd="0" presId="urn:microsoft.com/office/officeart/2018/2/layout/IconVerticalSolidList"/>
    <dgm:cxn modelId="{03072DFC-5C3D-4E7A-A48C-53D41FC9DDE8}" type="presOf" srcId="{D699113C-AEEB-4CE1-814B-2E80C32477D2}" destId="{BC704F06-693C-48D7-9B42-4E5260101CB9}" srcOrd="0" destOrd="0" presId="urn:microsoft.com/office/officeart/2018/2/layout/IconVerticalSolidList"/>
    <dgm:cxn modelId="{73E6338B-71DF-45A9-B0D6-2051E091C836}" type="presParOf" srcId="{A87CF7A6-21D9-4657-AA40-F726BF7B05BD}" destId="{625ECA13-78BA-4851-9ED2-75BC3CF0E6D3}" srcOrd="0" destOrd="0" presId="urn:microsoft.com/office/officeart/2018/2/layout/IconVerticalSolidList"/>
    <dgm:cxn modelId="{F04C7AA2-74F6-4CE3-8D12-CDA199E6D750}" type="presParOf" srcId="{625ECA13-78BA-4851-9ED2-75BC3CF0E6D3}" destId="{5B2C9067-3553-4194-942D-8F20DC43D53E}" srcOrd="0" destOrd="0" presId="urn:microsoft.com/office/officeart/2018/2/layout/IconVerticalSolidList"/>
    <dgm:cxn modelId="{260170DF-A647-4E1E-A7E5-6685B5658D42}" type="presParOf" srcId="{625ECA13-78BA-4851-9ED2-75BC3CF0E6D3}" destId="{14F865C8-8F8F-40B7-9D99-44BD9B3F5D21}" srcOrd="1" destOrd="0" presId="urn:microsoft.com/office/officeart/2018/2/layout/IconVerticalSolidList"/>
    <dgm:cxn modelId="{41CB2594-A9C8-4921-B30C-0F07314F23B4}" type="presParOf" srcId="{625ECA13-78BA-4851-9ED2-75BC3CF0E6D3}" destId="{39F8FDFC-AB8B-4393-A323-3D41A9648974}" srcOrd="2" destOrd="0" presId="urn:microsoft.com/office/officeart/2018/2/layout/IconVerticalSolidList"/>
    <dgm:cxn modelId="{F4F8B412-494E-4767-AE68-0AD53CE91EEE}" type="presParOf" srcId="{625ECA13-78BA-4851-9ED2-75BC3CF0E6D3}" destId="{BC704F06-693C-48D7-9B42-4E5260101CB9}" srcOrd="3" destOrd="0" presId="urn:microsoft.com/office/officeart/2018/2/layout/IconVerticalSolidList"/>
    <dgm:cxn modelId="{8EA379C3-918A-44D2-A1DB-FE425AD8ACAA}" type="presParOf" srcId="{A87CF7A6-21D9-4657-AA40-F726BF7B05BD}" destId="{685A3840-777C-435B-994E-5AC40CEC1E53}" srcOrd="1" destOrd="0" presId="urn:microsoft.com/office/officeart/2018/2/layout/IconVerticalSolidList"/>
    <dgm:cxn modelId="{6E3AD520-8F73-4973-8060-C6CFE4CBF380}" type="presParOf" srcId="{A87CF7A6-21D9-4657-AA40-F726BF7B05BD}" destId="{169A31E8-E686-4A26-8820-3D581F0EF46F}" srcOrd="2" destOrd="0" presId="urn:microsoft.com/office/officeart/2018/2/layout/IconVerticalSolidList"/>
    <dgm:cxn modelId="{D70E8C3C-46CA-43E4-85F3-9F27B71F8900}" type="presParOf" srcId="{169A31E8-E686-4A26-8820-3D581F0EF46F}" destId="{BFE40A5E-51D1-4F76-80EE-03E68F567CEC}" srcOrd="0" destOrd="0" presId="urn:microsoft.com/office/officeart/2018/2/layout/IconVerticalSolidList"/>
    <dgm:cxn modelId="{83E7FBA5-6B7B-4456-99D8-3E232123F051}" type="presParOf" srcId="{169A31E8-E686-4A26-8820-3D581F0EF46F}" destId="{8DCB27E2-5ED3-4799-A9B9-577CE616BA5D}" srcOrd="1" destOrd="0" presId="urn:microsoft.com/office/officeart/2018/2/layout/IconVerticalSolidList"/>
    <dgm:cxn modelId="{3E174CB8-1BC8-404C-AD7A-F3120044592C}" type="presParOf" srcId="{169A31E8-E686-4A26-8820-3D581F0EF46F}" destId="{32243AE9-4D29-4467-9189-D4471BD25AD3}" srcOrd="2" destOrd="0" presId="urn:microsoft.com/office/officeart/2018/2/layout/IconVerticalSolidList"/>
    <dgm:cxn modelId="{E64ACEAB-04FB-4F8D-977E-149BA826097B}" type="presParOf" srcId="{169A31E8-E686-4A26-8820-3D581F0EF46F}" destId="{74B6E992-3942-41A3-8BA4-94FC1C3C979D}" srcOrd="3" destOrd="0" presId="urn:microsoft.com/office/officeart/2018/2/layout/IconVerticalSolidList"/>
    <dgm:cxn modelId="{137F8E36-EDA6-45A8-AB20-DF2F2C422358}" type="presParOf" srcId="{A87CF7A6-21D9-4657-AA40-F726BF7B05BD}" destId="{CE4CF2B2-43A3-4E2D-AA31-167AEF9BE18D}" srcOrd="3" destOrd="0" presId="urn:microsoft.com/office/officeart/2018/2/layout/IconVerticalSolidList"/>
    <dgm:cxn modelId="{AF6B60BB-69EA-453A-98A2-E6A28E5CA826}" type="presParOf" srcId="{A87CF7A6-21D9-4657-AA40-F726BF7B05BD}" destId="{EDAA8CC6-7912-4BB1-87EE-CB4D5B8FF7F7}" srcOrd="4" destOrd="0" presId="urn:microsoft.com/office/officeart/2018/2/layout/IconVerticalSolidList"/>
    <dgm:cxn modelId="{344468D2-09DC-46C5-8C1D-A0B7DE869EF6}" type="presParOf" srcId="{EDAA8CC6-7912-4BB1-87EE-CB4D5B8FF7F7}" destId="{4620B32C-F7DA-4E6B-961C-7EFB15295488}" srcOrd="0" destOrd="0" presId="urn:microsoft.com/office/officeart/2018/2/layout/IconVerticalSolidList"/>
    <dgm:cxn modelId="{1E00EDF9-25E3-41DA-BAED-A7433B058F14}" type="presParOf" srcId="{EDAA8CC6-7912-4BB1-87EE-CB4D5B8FF7F7}" destId="{A36540BC-62D3-4256-9B44-05E3E6FBF769}" srcOrd="1" destOrd="0" presId="urn:microsoft.com/office/officeart/2018/2/layout/IconVerticalSolidList"/>
    <dgm:cxn modelId="{CE9B3EDF-C9A1-41EC-A0D8-F72D2FF65D5B}" type="presParOf" srcId="{EDAA8CC6-7912-4BB1-87EE-CB4D5B8FF7F7}" destId="{21B90E25-C53C-485E-8E60-8441A2138C3F}" srcOrd="2" destOrd="0" presId="urn:microsoft.com/office/officeart/2018/2/layout/IconVerticalSolidList"/>
    <dgm:cxn modelId="{36972188-604F-4CCC-9E84-F0E91B68680B}" type="presParOf" srcId="{EDAA8CC6-7912-4BB1-87EE-CB4D5B8FF7F7}" destId="{B1F4899F-AC83-4BF7-A5C4-546EB62199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F62909-1A54-42C9-9957-A4C715D9087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9E21764-714A-4E4A-BCA3-F8C5D65DE2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The UMSON course evaluations are </a:t>
          </a:r>
          <a:r>
            <a:rPr lang="en-US" sz="2000" b="1" dirty="0">
              <a:solidFill>
                <a:schemeClr val="accent2"/>
              </a:solidFill>
            </a:rPr>
            <a:t>anonymous. </a:t>
          </a:r>
        </a:p>
      </dgm:t>
    </dgm:pt>
    <dgm:pt modelId="{44750809-D3AB-4A2B-A3D2-260361B1A3DB}" type="parTrans" cxnId="{394DE92C-D5F9-4C34-B1A5-6A0AC22582EC}">
      <dgm:prSet/>
      <dgm:spPr/>
      <dgm:t>
        <a:bodyPr/>
        <a:lstStyle/>
        <a:p>
          <a:endParaRPr lang="en-US"/>
        </a:p>
      </dgm:t>
    </dgm:pt>
    <dgm:pt modelId="{4AA80DE3-6B68-4CBA-969E-7FFFC6E2F0E8}" type="sibTrans" cxnId="{394DE92C-D5F9-4C34-B1A5-6A0AC22582EC}">
      <dgm:prSet phldrT="01"/>
      <dgm:spPr/>
      <dgm:t>
        <a:bodyPr/>
        <a:lstStyle/>
        <a:p>
          <a:endParaRPr lang="en-US"/>
        </a:p>
      </dgm:t>
    </dgm:pt>
    <dgm:pt modelId="{9EB7A3EE-9968-44EA-95AB-2AF295F94B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Student feedback on the course evaluations will </a:t>
          </a:r>
          <a:r>
            <a:rPr lang="en-US" sz="2000" b="1" dirty="0">
              <a:solidFill>
                <a:schemeClr val="accent3"/>
              </a:solidFill>
            </a:rPr>
            <a:t>not affect student grades</a:t>
          </a:r>
          <a:r>
            <a:rPr lang="en-US" sz="2000" b="1" dirty="0"/>
            <a:t>.</a:t>
          </a:r>
        </a:p>
      </dgm:t>
    </dgm:pt>
    <dgm:pt modelId="{AC704828-C37D-4E1C-AFBA-A02399D5B0F5}" type="parTrans" cxnId="{8AFECFCB-64AC-45D0-BD78-2FCFEF23EBD5}">
      <dgm:prSet/>
      <dgm:spPr/>
      <dgm:t>
        <a:bodyPr/>
        <a:lstStyle/>
        <a:p>
          <a:endParaRPr lang="en-US"/>
        </a:p>
      </dgm:t>
    </dgm:pt>
    <dgm:pt modelId="{E70C6455-2B5F-489D-B015-1FDCE49A943B}" type="sibTrans" cxnId="{8AFECFCB-64AC-45D0-BD78-2FCFEF23EBD5}">
      <dgm:prSet phldrT="02"/>
      <dgm:spPr/>
      <dgm:t>
        <a:bodyPr/>
        <a:lstStyle/>
        <a:p>
          <a:endParaRPr lang="en-US"/>
        </a:p>
      </dgm:t>
    </dgm:pt>
    <dgm:pt modelId="{71656996-DD27-430E-93D7-6148402397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Course evaluation results will be available </a:t>
          </a:r>
          <a:r>
            <a:rPr lang="en-US" sz="2000" b="1" dirty="0">
              <a:solidFill>
                <a:schemeClr val="tx2">
                  <a:lumMod val="50000"/>
                  <a:lumOff val="50000"/>
                </a:schemeClr>
              </a:solidFill>
            </a:rPr>
            <a:t>after the course grades are released</a:t>
          </a:r>
          <a:r>
            <a:rPr lang="en-US" sz="2000" b="1" dirty="0"/>
            <a:t>.</a:t>
          </a:r>
        </a:p>
      </dgm:t>
    </dgm:pt>
    <dgm:pt modelId="{6AFAA40D-4DFB-427D-AC82-3A26E649F312}" type="parTrans" cxnId="{92455B01-C52F-4E75-898A-A739C5686AEE}">
      <dgm:prSet/>
      <dgm:spPr/>
      <dgm:t>
        <a:bodyPr/>
        <a:lstStyle/>
        <a:p>
          <a:endParaRPr lang="en-US"/>
        </a:p>
      </dgm:t>
    </dgm:pt>
    <dgm:pt modelId="{E68AC9D1-7E12-429D-9424-927AEBF2C163}" type="sibTrans" cxnId="{92455B01-C52F-4E75-898A-A739C5686AEE}">
      <dgm:prSet phldrT="03"/>
      <dgm:spPr/>
      <dgm:t>
        <a:bodyPr/>
        <a:lstStyle/>
        <a:p>
          <a:endParaRPr lang="en-US"/>
        </a:p>
      </dgm:t>
    </dgm:pt>
    <dgm:pt modelId="{4F7BB869-8B46-4566-B26A-DDAA68B6224E}" type="pres">
      <dgm:prSet presAssocID="{A4F62909-1A54-42C9-9957-A4C715D90874}" presName="root" presStyleCnt="0">
        <dgm:presLayoutVars>
          <dgm:dir/>
          <dgm:resizeHandles val="exact"/>
        </dgm:presLayoutVars>
      </dgm:prSet>
      <dgm:spPr/>
    </dgm:pt>
    <dgm:pt modelId="{93FC6BDC-CB8F-478D-9DB3-2B5DFF2380CB}" type="pres">
      <dgm:prSet presAssocID="{B9E21764-714A-4E4A-BCA3-F8C5D65DE225}" presName="compNode" presStyleCnt="0"/>
      <dgm:spPr/>
    </dgm:pt>
    <dgm:pt modelId="{4FEFF9AE-BB6E-4E8B-8FD6-520F04736658}" type="pres">
      <dgm:prSet presAssocID="{B9E21764-714A-4E4A-BCA3-F8C5D65DE22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0D05BB1-60C8-44BB-B5FC-D56C99897DD7}" type="pres">
      <dgm:prSet presAssocID="{B9E21764-714A-4E4A-BCA3-F8C5D65DE225}" presName="spaceRect" presStyleCnt="0"/>
      <dgm:spPr/>
    </dgm:pt>
    <dgm:pt modelId="{8F16D379-5A31-407C-9C51-21924F674AAB}" type="pres">
      <dgm:prSet presAssocID="{B9E21764-714A-4E4A-BCA3-F8C5D65DE225}" presName="textRect" presStyleLbl="revTx" presStyleIdx="0" presStyleCnt="3">
        <dgm:presLayoutVars>
          <dgm:chMax val="1"/>
          <dgm:chPref val="1"/>
        </dgm:presLayoutVars>
      </dgm:prSet>
      <dgm:spPr/>
    </dgm:pt>
    <dgm:pt modelId="{BD92F900-8FBC-49AC-B7F2-B8842723E3A7}" type="pres">
      <dgm:prSet presAssocID="{4AA80DE3-6B68-4CBA-969E-7FFFC6E2F0E8}" presName="sibTrans" presStyleCnt="0"/>
      <dgm:spPr/>
    </dgm:pt>
    <dgm:pt modelId="{5B1FBAFE-5A0C-4A4D-A00A-5C49663D2F5F}" type="pres">
      <dgm:prSet presAssocID="{9EB7A3EE-9968-44EA-95AB-2AF295F94B9C}" presName="compNode" presStyleCnt="0"/>
      <dgm:spPr/>
    </dgm:pt>
    <dgm:pt modelId="{79E734AF-4415-4B9D-987A-794FF9B83AFF}" type="pres">
      <dgm:prSet presAssocID="{9EB7A3EE-9968-44EA-95AB-2AF295F94B9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E14D731-FB13-4ACD-9F73-8B0F3400D74A}" type="pres">
      <dgm:prSet presAssocID="{9EB7A3EE-9968-44EA-95AB-2AF295F94B9C}" presName="spaceRect" presStyleCnt="0"/>
      <dgm:spPr/>
    </dgm:pt>
    <dgm:pt modelId="{256BD272-F5E6-4155-A2FF-B6012F750D43}" type="pres">
      <dgm:prSet presAssocID="{9EB7A3EE-9968-44EA-95AB-2AF295F94B9C}" presName="textRect" presStyleLbl="revTx" presStyleIdx="1" presStyleCnt="3">
        <dgm:presLayoutVars>
          <dgm:chMax val="1"/>
          <dgm:chPref val="1"/>
        </dgm:presLayoutVars>
      </dgm:prSet>
      <dgm:spPr/>
    </dgm:pt>
    <dgm:pt modelId="{DD9EA57C-00FB-4A07-A524-2CFE2BF4489E}" type="pres">
      <dgm:prSet presAssocID="{E70C6455-2B5F-489D-B015-1FDCE49A943B}" presName="sibTrans" presStyleCnt="0"/>
      <dgm:spPr/>
    </dgm:pt>
    <dgm:pt modelId="{1520D1B2-0464-4F9B-8C87-27B7FB101C9D}" type="pres">
      <dgm:prSet presAssocID="{71656996-DD27-430E-93D7-6148402397BF}" presName="compNode" presStyleCnt="0"/>
      <dgm:spPr/>
    </dgm:pt>
    <dgm:pt modelId="{5BA21433-0AB9-449F-8EFB-AAA9BF617BE4}" type="pres">
      <dgm:prSet presAssocID="{71656996-DD27-430E-93D7-6148402397B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513B6665-2459-4F04-B704-640DB1E7D2DB}" type="pres">
      <dgm:prSet presAssocID="{71656996-DD27-430E-93D7-6148402397BF}" presName="spaceRect" presStyleCnt="0"/>
      <dgm:spPr/>
    </dgm:pt>
    <dgm:pt modelId="{42D6EF0F-56DC-47B4-BE1B-76CC28723835}" type="pres">
      <dgm:prSet presAssocID="{71656996-DD27-430E-93D7-6148402397B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2455B01-C52F-4E75-898A-A739C5686AEE}" srcId="{A4F62909-1A54-42C9-9957-A4C715D90874}" destId="{71656996-DD27-430E-93D7-6148402397BF}" srcOrd="2" destOrd="0" parTransId="{6AFAA40D-4DFB-427D-AC82-3A26E649F312}" sibTransId="{E68AC9D1-7E12-429D-9424-927AEBF2C163}"/>
    <dgm:cxn modelId="{394DE92C-D5F9-4C34-B1A5-6A0AC22582EC}" srcId="{A4F62909-1A54-42C9-9957-A4C715D90874}" destId="{B9E21764-714A-4E4A-BCA3-F8C5D65DE225}" srcOrd="0" destOrd="0" parTransId="{44750809-D3AB-4A2B-A3D2-260361B1A3DB}" sibTransId="{4AA80DE3-6B68-4CBA-969E-7FFFC6E2F0E8}"/>
    <dgm:cxn modelId="{50138835-A675-4B67-8567-D2B24FF6BF0D}" type="presOf" srcId="{B9E21764-714A-4E4A-BCA3-F8C5D65DE225}" destId="{8F16D379-5A31-407C-9C51-21924F674AAB}" srcOrd="0" destOrd="0" presId="urn:microsoft.com/office/officeart/2018/2/layout/IconLabelList"/>
    <dgm:cxn modelId="{422155AD-C25E-4CA8-84B2-8D441C228746}" type="presOf" srcId="{9EB7A3EE-9968-44EA-95AB-2AF295F94B9C}" destId="{256BD272-F5E6-4155-A2FF-B6012F750D43}" srcOrd="0" destOrd="0" presId="urn:microsoft.com/office/officeart/2018/2/layout/IconLabelList"/>
    <dgm:cxn modelId="{5B95E8AF-2234-47AE-89AD-633D670A29F0}" type="presOf" srcId="{71656996-DD27-430E-93D7-6148402397BF}" destId="{42D6EF0F-56DC-47B4-BE1B-76CC28723835}" srcOrd="0" destOrd="0" presId="urn:microsoft.com/office/officeart/2018/2/layout/IconLabelList"/>
    <dgm:cxn modelId="{8AFECFCB-64AC-45D0-BD78-2FCFEF23EBD5}" srcId="{A4F62909-1A54-42C9-9957-A4C715D90874}" destId="{9EB7A3EE-9968-44EA-95AB-2AF295F94B9C}" srcOrd="1" destOrd="0" parTransId="{AC704828-C37D-4E1C-AFBA-A02399D5B0F5}" sibTransId="{E70C6455-2B5F-489D-B015-1FDCE49A943B}"/>
    <dgm:cxn modelId="{CD0409E6-2D79-4C78-ABD6-3F51C0B038BB}" type="presOf" srcId="{A4F62909-1A54-42C9-9957-A4C715D90874}" destId="{4F7BB869-8B46-4566-B26A-DDAA68B6224E}" srcOrd="0" destOrd="0" presId="urn:microsoft.com/office/officeart/2018/2/layout/IconLabelList"/>
    <dgm:cxn modelId="{012BFFFD-7F18-4BC8-AF89-1834BBC22B3F}" type="presParOf" srcId="{4F7BB869-8B46-4566-B26A-DDAA68B6224E}" destId="{93FC6BDC-CB8F-478D-9DB3-2B5DFF2380CB}" srcOrd="0" destOrd="0" presId="urn:microsoft.com/office/officeart/2018/2/layout/IconLabelList"/>
    <dgm:cxn modelId="{2418BFD9-CBFC-409F-A38E-7CE201B1ED11}" type="presParOf" srcId="{93FC6BDC-CB8F-478D-9DB3-2B5DFF2380CB}" destId="{4FEFF9AE-BB6E-4E8B-8FD6-520F04736658}" srcOrd="0" destOrd="0" presId="urn:microsoft.com/office/officeart/2018/2/layout/IconLabelList"/>
    <dgm:cxn modelId="{2D5741EF-9561-4DDD-9C81-260B7D61A6F0}" type="presParOf" srcId="{93FC6BDC-CB8F-478D-9DB3-2B5DFF2380CB}" destId="{F0D05BB1-60C8-44BB-B5FC-D56C99897DD7}" srcOrd="1" destOrd="0" presId="urn:microsoft.com/office/officeart/2018/2/layout/IconLabelList"/>
    <dgm:cxn modelId="{22F30940-7379-438D-826C-1C85DDA6EF39}" type="presParOf" srcId="{93FC6BDC-CB8F-478D-9DB3-2B5DFF2380CB}" destId="{8F16D379-5A31-407C-9C51-21924F674AAB}" srcOrd="2" destOrd="0" presId="urn:microsoft.com/office/officeart/2018/2/layout/IconLabelList"/>
    <dgm:cxn modelId="{4D3430C2-6928-44CA-A38B-A7F6A8037B34}" type="presParOf" srcId="{4F7BB869-8B46-4566-B26A-DDAA68B6224E}" destId="{BD92F900-8FBC-49AC-B7F2-B8842723E3A7}" srcOrd="1" destOrd="0" presId="urn:microsoft.com/office/officeart/2018/2/layout/IconLabelList"/>
    <dgm:cxn modelId="{7D1A8A43-202A-4CBC-B413-DDF509B201E8}" type="presParOf" srcId="{4F7BB869-8B46-4566-B26A-DDAA68B6224E}" destId="{5B1FBAFE-5A0C-4A4D-A00A-5C49663D2F5F}" srcOrd="2" destOrd="0" presId="urn:microsoft.com/office/officeart/2018/2/layout/IconLabelList"/>
    <dgm:cxn modelId="{C880FCE2-648F-440C-8BF7-6CE15EE1B1F0}" type="presParOf" srcId="{5B1FBAFE-5A0C-4A4D-A00A-5C49663D2F5F}" destId="{79E734AF-4415-4B9D-987A-794FF9B83AFF}" srcOrd="0" destOrd="0" presId="urn:microsoft.com/office/officeart/2018/2/layout/IconLabelList"/>
    <dgm:cxn modelId="{0483A617-3ECE-4925-B1D4-0BB7B01F1BF8}" type="presParOf" srcId="{5B1FBAFE-5A0C-4A4D-A00A-5C49663D2F5F}" destId="{CE14D731-FB13-4ACD-9F73-8B0F3400D74A}" srcOrd="1" destOrd="0" presId="urn:microsoft.com/office/officeart/2018/2/layout/IconLabelList"/>
    <dgm:cxn modelId="{DDE267E2-405D-4972-A4CF-11D0ECD7461B}" type="presParOf" srcId="{5B1FBAFE-5A0C-4A4D-A00A-5C49663D2F5F}" destId="{256BD272-F5E6-4155-A2FF-B6012F750D43}" srcOrd="2" destOrd="0" presId="urn:microsoft.com/office/officeart/2018/2/layout/IconLabelList"/>
    <dgm:cxn modelId="{7FF36181-77C3-4CD6-BA55-E6AFE80E2C73}" type="presParOf" srcId="{4F7BB869-8B46-4566-B26A-DDAA68B6224E}" destId="{DD9EA57C-00FB-4A07-A524-2CFE2BF4489E}" srcOrd="3" destOrd="0" presId="urn:microsoft.com/office/officeart/2018/2/layout/IconLabelList"/>
    <dgm:cxn modelId="{86B108A6-BC12-45D7-A900-1DEB5099E2B1}" type="presParOf" srcId="{4F7BB869-8B46-4566-B26A-DDAA68B6224E}" destId="{1520D1B2-0464-4F9B-8C87-27B7FB101C9D}" srcOrd="4" destOrd="0" presId="urn:microsoft.com/office/officeart/2018/2/layout/IconLabelList"/>
    <dgm:cxn modelId="{4BC98E59-0977-4C0A-9498-C101D8A94847}" type="presParOf" srcId="{1520D1B2-0464-4F9B-8C87-27B7FB101C9D}" destId="{5BA21433-0AB9-449F-8EFB-AAA9BF617BE4}" srcOrd="0" destOrd="0" presId="urn:microsoft.com/office/officeart/2018/2/layout/IconLabelList"/>
    <dgm:cxn modelId="{21B4B77A-43BB-4A0E-A0C3-165F19068FA6}" type="presParOf" srcId="{1520D1B2-0464-4F9B-8C87-27B7FB101C9D}" destId="{513B6665-2459-4F04-B704-640DB1E7D2DB}" srcOrd="1" destOrd="0" presId="urn:microsoft.com/office/officeart/2018/2/layout/IconLabelList"/>
    <dgm:cxn modelId="{D9B3F7CB-B485-4C88-A26B-95049A7B93CB}" type="presParOf" srcId="{1520D1B2-0464-4F9B-8C87-27B7FB101C9D}" destId="{42D6EF0F-56DC-47B4-BE1B-76CC2872383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9067-3553-4194-942D-8F20DC43D53E}">
      <dsp:nvSpPr>
        <dsp:cNvPr id="0" name=""/>
        <dsp:cNvSpPr/>
      </dsp:nvSpPr>
      <dsp:spPr>
        <a:xfrm>
          <a:off x="0" y="531"/>
          <a:ext cx="518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865C8-8F8F-40B7-9D99-44BD9B3F5D2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04F06-693C-48D7-9B42-4E5260101CB9}">
      <dsp:nvSpPr>
        <dsp:cNvPr id="0" name=""/>
        <dsp:cNvSpPr/>
      </dsp:nvSpPr>
      <dsp:spPr>
        <a:xfrm>
          <a:off x="1435590" y="531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/>
            <a:t>Helps instructors understand student needs</a:t>
          </a:r>
          <a:endParaRPr lang="en-US" sz="2200" b="1" kern="1200" dirty="0"/>
        </a:p>
      </dsp:txBody>
      <dsp:txXfrm>
        <a:off x="1435590" y="531"/>
        <a:ext cx="3746009" cy="1242935"/>
      </dsp:txXfrm>
    </dsp:sp>
    <dsp:sp modelId="{BFE40A5E-51D1-4F76-80EE-03E68F567CEC}">
      <dsp:nvSpPr>
        <dsp:cNvPr id="0" name=""/>
        <dsp:cNvSpPr/>
      </dsp:nvSpPr>
      <dsp:spPr>
        <a:xfrm>
          <a:off x="0" y="1554201"/>
          <a:ext cx="518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B27E2-5ED3-4799-A9B9-577CE616BA5D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6E992-3942-41A3-8BA4-94FC1C3C979D}">
      <dsp:nvSpPr>
        <dsp:cNvPr id="0" name=""/>
        <dsp:cNvSpPr/>
      </dsp:nvSpPr>
      <dsp:spPr>
        <a:xfrm>
          <a:off x="1435590" y="1554201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/>
            <a:t>Shapes future course offerings</a:t>
          </a:r>
          <a:endParaRPr lang="en-US" sz="2200" b="1" kern="1200" dirty="0"/>
        </a:p>
      </dsp:txBody>
      <dsp:txXfrm>
        <a:off x="1435590" y="1554201"/>
        <a:ext cx="3746009" cy="1242935"/>
      </dsp:txXfrm>
    </dsp:sp>
    <dsp:sp modelId="{4620B32C-F7DA-4E6B-961C-7EFB15295488}">
      <dsp:nvSpPr>
        <dsp:cNvPr id="0" name=""/>
        <dsp:cNvSpPr/>
      </dsp:nvSpPr>
      <dsp:spPr>
        <a:xfrm>
          <a:off x="0" y="3107870"/>
          <a:ext cx="518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540BC-62D3-4256-9B44-05E3E6FBF76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4899F-AC83-4BF7-A5C4-546EB62199FB}">
      <dsp:nvSpPr>
        <dsp:cNvPr id="0" name=""/>
        <dsp:cNvSpPr/>
      </dsp:nvSpPr>
      <dsp:spPr>
        <a:xfrm>
          <a:off x="1435590" y="3107870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Teaching excellence matters</a:t>
          </a:r>
          <a:endParaRPr lang="en-US" sz="2200" kern="1200" dirty="0"/>
        </a:p>
      </dsp:txBody>
      <dsp:txXfrm>
        <a:off x="1435590" y="3107870"/>
        <a:ext cx="3746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FF9AE-BB6E-4E8B-8FD6-520F04736658}">
      <dsp:nvSpPr>
        <dsp:cNvPr id="0" name=""/>
        <dsp:cNvSpPr/>
      </dsp:nvSpPr>
      <dsp:spPr>
        <a:xfrm>
          <a:off x="897228" y="666149"/>
          <a:ext cx="1245674" cy="12456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6D379-5A31-407C-9C51-21924F674AAB}">
      <dsp:nvSpPr>
        <dsp:cNvPr id="0" name=""/>
        <dsp:cNvSpPr/>
      </dsp:nvSpPr>
      <dsp:spPr>
        <a:xfrm>
          <a:off x="135983" y="2350577"/>
          <a:ext cx="2768164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UMSON course evaluations are </a:t>
          </a:r>
          <a:r>
            <a:rPr lang="en-US" sz="2000" b="1" kern="1200" dirty="0">
              <a:solidFill>
                <a:schemeClr val="accent2"/>
              </a:solidFill>
            </a:rPr>
            <a:t>anonymous. </a:t>
          </a:r>
        </a:p>
      </dsp:txBody>
      <dsp:txXfrm>
        <a:off x="135983" y="2350577"/>
        <a:ext cx="2768164" cy="1240312"/>
      </dsp:txXfrm>
    </dsp:sp>
    <dsp:sp modelId="{79E734AF-4415-4B9D-987A-794FF9B83AFF}">
      <dsp:nvSpPr>
        <dsp:cNvPr id="0" name=""/>
        <dsp:cNvSpPr/>
      </dsp:nvSpPr>
      <dsp:spPr>
        <a:xfrm>
          <a:off x="4149822" y="666149"/>
          <a:ext cx="1245674" cy="12456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BD272-F5E6-4155-A2FF-B6012F750D43}">
      <dsp:nvSpPr>
        <dsp:cNvPr id="0" name=""/>
        <dsp:cNvSpPr/>
      </dsp:nvSpPr>
      <dsp:spPr>
        <a:xfrm>
          <a:off x="3388577" y="2350577"/>
          <a:ext cx="2768164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Student feedback on the course evaluations will </a:t>
          </a:r>
          <a:r>
            <a:rPr lang="en-US" sz="2000" b="1" kern="1200" dirty="0">
              <a:solidFill>
                <a:schemeClr val="accent3"/>
              </a:solidFill>
            </a:rPr>
            <a:t>not affect student grades</a:t>
          </a:r>
          <a:r>
            <a:rPr lang="en-US" sz="2000" b="1" kern="1200" dirty="0"/>
            <a:t>.</a:t>
          </a:r>
        </a:p>
      </dsp:txBody>
      <dsp:txXfrm>
        <a:off x="3388577" y="2350577"/>
        <a:ext cx="2768164" cy="1240312"/>
      </dsp:txXfrm>
    </dsp:sp>
    <dsp:sp modelId="{5BA21433-0AB9-449F-8EFB-AAA9BF617BE4}">
      <dsp:nvSpPr>
        <dsp:cNvPr id="0" name=""/>
        <dsp:cNvSpPr/>
      </dsp:nvSpPr>
      <dsp:spPr>
        <a:xfrm>
          <a:off x="7402416" y="666149"/>
          <a:ext cx="1245674" cy="12456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6EF0F-56DC-47B4-BE1B-76CC28723835}">
      <dsp:nvSpPr>
        <dsp:cNvPr id="0" name=""/>
        <dsp:cNvSpPr/>
      </dsp:nvSpPr>
      <dsp:spPr>
        <a:xfrm>
          <a:off x="6641171" y="2350577"/>
          <a:ext cx="2768164" cy="124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Course evaluation results will be available </a:t>
          </a:r>
          <a:r>
            <a:rPr lang="en-US" sz="2000" b="1" kern="1200" dirty="0">
              <a:solidFill>
                <a:schemeClr val="tx2">
                  <a:lumMod val="50000"/>
                  <a:lumOff val="50000"/>
                </a:schemeClr>
              </a:solidFill>
            </a:rPr>
            <a:t>after the course grades are released</a:t>
          </a:r>
          <a:r>
            <a:rPr lang="en-US" sz="2000" b="1" kern="1200" dirty="0"/>
            <a:t>.</a:t>
          </a:r>
        </a:p>
      </dsp:txBody>
      <dsp:txXfrm>
        <a:off x="6641171" y="2350577"/>
        <a:ext cx="2768164" cy="1240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F9DBD-A1F6-478F-B682-A8050BFF6A8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15DD5-0C2D-4C92-BB0F-B5983EC9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15DD5-0C2D-4C92-BB0F-B5983EC9F4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9BDF-EB77-D1D9-FB6D-209C11971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1A33B-7D0F-9049-A0DB-8C89FA135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11546-C124-3EF3-9AA6-00855DA2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5247-4EE3-4040-9887-DC48A682BB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8F861-A86D-F030-9B01-AF609897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32EEC-EBF4-8E6D-C6D8-B2C407AA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2DA-BD07-40B4-B70E-CCFD9D5A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1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091E3-1FDA-A8FB-D3DB-35009455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65A2E-F90D-C8EE-042C-E9AF8E92E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E0B0C-4AF1-259D-3337-89BD6A49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5247-4EE3-4040-9887-DC48A682BB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CCC8-79AC-B2E1-5EC2-D9061E97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B1F4B-BA7E-50C0-5A43-4C83A5F4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2DA-BD07-40B4-B70E-CCFD9D5A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5AAE9-902B-6AFC-92AE-0FB53BBB6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E3599-AA46-E53E-BF50-2A881832D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BE764-77A2-5558-3AB5-13CA8908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5247-4EE3-4040-9887-DC48A682BB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D0A70-D472-9A38-8A99-33C15BC7B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F43FE-EDDB-2938-2847-95BC5D65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2DA-BD07-40B4-B70E-CCFD9D5A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2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887D-F1DF-1ABE-B743-150EEC24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907E6-E7FB-2305-6F43-1B32D91D1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27A53-059E-9E67-80B5-590084EC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5247-4EE3-4040-9887-DC48A682BB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A3202-33ED-D116-864D-15EFEF67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8F463-6B79-8C84-3ED3-EF81FF73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2DA-BD07-40B4-B70E-CCFD9D5A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4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DF1B-0910-E9FB-E3FE-99F057E2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0332-08DF-6A68-3CE4-122FB73FA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FB62D-6766-5B0E-66B7-5BC0C343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5247-4EE3-4040-9887-DC48A682BB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F36FD-5F23-4478-C073-D7837786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D3A2-51A8-AE11-4383-54003810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2DA-BD07-40B4-B70E-CCFD9D5A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4727-7A97-94F2-9463-71AEEAA5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BE7C-564F-834A-2300-D424F7CAC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C8D33-FCC4-A957-2738-DADE97241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0B594-3A95-1B17-90ED-B13C597A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5247-4EE3-4040-9887-DC48A682BB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FAE6B-29F6-28EF-7D49-25D931C00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12996-70B2-E469-3106-831F6F2E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2DA-BD07-40B4-B70E-CCFD9D5A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6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1416-1507-30F1-523C-9AA38077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8AEF8-E81E-BC2D-3BD2-3ED96ECDD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8EF86-43D1-E6B5-9553-8F025188C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92DD5A-EDE3-A34F-DB14-BA6539AC6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FA6A3-08C9-C6A6-9300-B1ED12CF3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5E60F3-6AD3-EFAD-34F1-8E41A213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5247-4EE3-4040-9887-DC48A682BB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92954-10AF-4E8A-F2B3-6E8110FF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0C7C16-7878-C73B-7B3F-D3263A3B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2DA-BD07-40B4-B70E-CCFD9D5A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5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20FF-6E19-E94B-7889-41F16EB6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2030F-4765-CC85-59C5-92060D3A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5247-4EE3-4040-9887-DC48A682BB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91870-EE9B-AEAF-0013-B12D07C2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E9C5C-5459-ADDD-6F0D-20B3E589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2DA-BD07-40B4-B70E-CCFD9D5A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3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84433-E4B5-D5B6-7F4F-F912D4B2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5247-4EE3-4040-9887-DC48A682BB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3D064-E1C9-F263-F62C-642B1058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ACB8D-0E2A-AC6B-A0F5-92FEA670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2DA-BD07-40B4-B70E-CCFD9D5A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5013-58D6-1DEF-7556-B71EA92D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632CA-D8DD-A8EA-EA3D-50CCE4917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8CD90-7778-B706-B592-F93C2EE18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74F15-7125-DEF7-6C2A-485376CB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5247-4EE3-4040-9887-DC48A682BB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54D3E-BF6D-63DA-C2AC-5393AB28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CE0B5-A6D9-E92D-62D0-B1F10D86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2DA-BD07-40B4-B70E-CCFD9D5A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3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4D5A-1A42-9BAE-3083-765AD069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85970-C5D9-8355-F47F-58C984DFE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ED579-29F3-0BAD-24D0-16309D5EC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1E0A2-C486-894A-1BF4-F7FA6ED6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5247-4EE3-4040-9887-DC48A682BB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E29BB-9223-130F-48F0-816C364C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9F947-956F-21F9-8744-2BAAEF40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22DA-BD07-40B4-B70E-CCFD9D5A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F9C798-0FA0-4637-FF67-C06728FA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7F152-CB3D-E852-FDFF-DD363B48A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46DC2-B7B8-CAB4-5E3B-0EA9B1EDA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3A5247-4EE3-4040-9887-DC48A682BBC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0A0F3-21C1-FE6D-1BC0-237090D1E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AAC69-C6B9-C873-03EB-DDC6FC78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FB22DA-BD07-40B4-B70E-CCFD9D5AF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2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A11C2-F80E-7DF9-0552-0938A803C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183" y="3313452"/>
            <a:ext cx="10908792" cy="1203960"/>
          </a:xfrm>
        </p:spPr>
        <p:txBody>
          <a:bodyPr anchor="ctr">
            <a:normAutofit/>
          </a:bodyPr>
          <a:lstStyle/>
          <a:p>
            <a:r>
              <a:rPr lang="en-US" sz="6600" dirty="0"/>
              <a:t>Why Your Feedback Matters!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A3CDF-F2DB-8467-2597-E262672EE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863728"/>
            <a:ext cx="10908792" cy="548640"/>
          </a:xfrm>
        </p:spPr>
        <p:txBody>
          <a:bodyPr anchor="ctr">
            <a:normAutofit fontScale="25000" lnSpcReduction="20000"/>
          </a:bodyPr>
          <a:lstStyle/>
          <a:p>
            <a:r>
              <a:rPr lang="en-US" sz="9600" dirty="0"/>
              <a:t>End-of-Semester Course Evaluations</a:t>
            </a:r>
          </a:p>
          <a:p>
            <a:r>
              <a:rPr lang="en-US" sz="9600" dirty="0"/>
              <a:t>University of Maryland, Baltimore</a:t>
            </a:r>
          </a:p>
          <a:p>
            <a:r>
              <a:rPr lang="en-US" sz="9600" dirty="0"/>
              <a:t>School of Nursing</a:t>
            </a:r>
          </a:p>
          <a:p>
            <a:endParaRPr lang="en-US" dirty="0"/>
          </a:p>
        </p:txBody>
      </p:sp>
      <p:pic>
        <p:nvPicPr>
          <p:cNvPr id="8" name="Picture 7" descr="A person using a tablet">
            <a:extLst>
              <a:ext uri="{FF2B5EF4-FFF2-40B4-BE49-F238E27FC236}">
                <a16:creationId xmlns:a16="http://schemas.microsoft.com/office/drawing/2014/main" id="{F7858BE8-C465-FBC7-00A6-F648C98DD2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258" b="2"/>
          <a:stretch/>
        </p:blipFill>
        <p:spPr>
          <a:xfrm>
            <a:off x="791183" y="0"/>
            <a:ext cx="5535032" cy="3249049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7" name="Picture 6" descr="A person sitting on a computer and a person holding a pencil">
            <a:extLst>
              <a:ext uri="{FF2B5EF4-FFF2-40B4-BE49-F238E27FC236}">
                <a16:creationId xmlns:a16="http://schemas.microsoft.com/office/drawing/2014/main" id="{E3126163-A012-BE53-1E50-44F98CA223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838" r="2" b="12801"/>
          <a:stretch/>
        </p:blipFill>
        <p:spPr>
          <a:xfrm>
            <a:off x="5906836" y="0"/>
            <a:ext cx="5642036" cy="3249049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2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EE5F45-BDE7-DB1B-55F3-8A3F9A265B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1248" y="548640"/>
            <a:ext cx="3437566" cy="54315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are Course Evaluations for?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AC56F-2C78-3B68-56C0-DD68CC8404FB}"/>
              </a:ext>
            </a:extLst>
          </p:cNvPr>
          <p:cNvSpPr txBox="1"/>
          <p:nvPr/>
        </p:nvSpPr>
        <p:spPr>
          <a:xfrm>
            <a:off x="5126418" y="457200"/>
            <a:ext cx="6566229" cy="5233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Course e</a:t>
            </a:r>
            <a:r>
              <a:rPr lang="en-US" b="1" dirty="0">
                <a:effectLst/>
              </a:rPr>
              <a:t>valuations are vital for ensuring quality education and ongoing program improvement at UMSON . 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dirty="0">
                <a:effectLst/>
              </a:rPr>
              <a:t>They fulfill several important roles: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2"/>
                </a:solidFill>
                <a:effectLst/>
              </a:rPr>
              <a:t>Accreditation Compliance</a:t>
            </a:r>
            <a:r>
              <a:rPr lang="en-US" sz="1500" dirty="0">
                <a:effectLst/>
              </a:rPr>
              <a:t>: Evaluations demonstrate adherence to accreditation standards, helping programs maintain their status. 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/>
                </a:solidFill>
                <a:effectLst/>
              </a:rPr>
              <a:t>Course Quality Assurance</a:t>
            </a:r>
            <a:r>
              <a:rPr lang="en-US" sz="1500" dirty="0">
                <a:effectLst/>
              </a:rPr>
              <a:t>: Feedback from students highlights strengths and areas for improvement in courses delivery and teaching.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Student Feedback</a:t>
            </a:r>
            <a:r>
              <a:rPr lang="en-US" sz="1500" dirty="0">
                <a:effectLst/>
              </a:rPr>
              <a:t>: Evaluations allow students to express their experiences, enabling faculty to adapt their teaching methods accordingly.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2"/>
                </a:solidFill>
                <a:effectLst/>
              </a:rPr>
              <a:t>Faculty Evaluation</a:t>
            </a:r>
            <a:r>
              <a:rPr lang="en-US" sz="1500" dirty="0">
                <a:solidFill>
                  <a:schemeClr val="accent2"/>
                </a:solidFill>
                <a:effectLst/>
              </a:rPr>
              <a:t>: </a:t>
            </a:r>
            <a:r>
              <a:rPr lang="en-US" sz="1500" dirty="0">
                <a:effectLst/>
              </a:rPr>
              <a:t>Student feedback contributes to annual evaluations and decisions regarding ongoing employment and promotion. 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/>
                </a:solidFill>
              </a:rPr>
              <a:t>Faculty Development</a:t>
            </a:r>
            <a:r>
              <a:rPr lang="en-US" sz="1500" dirty="0">
                <a:solidFill>
                  <a:schemeClr val="accent6"/>
                </a:solidFill>
              </a:rPr>
              <a:t>: </a:t>
            </a:r>
            <a:r>
              <a:rPr lang="en-US" sz="1500" dirty="0"/>
              <a:t>Results identify areas for faculty support and training, enhancing teaching effectiveness.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Curriculum Development</a:t>
            </a:r>
            <a:r>
              <a:rPr lang="en-US" sz="15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: </a:t>
            </a:r>
            <a:r>
              <a:rPr lang="en-US" sz="1500" dirty="0">
                <a:effectLst/>
              </a:rPr>
              <a:t>Evaluation data guide curriculum revisions to align with the evolving needs of the nursing profession.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2"/>
              </a:solidFill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2"/>
                </a:solidFill>
                <a:effectLst/>
              </a:rPr>
              <a:t>Continuous Improvement</a:t>
            </a:r>
            <a:r>
              <a:rPr lang="en-US" sz="1500" dirty="0">
                <a:solidFill>
                  <a:schemeClr val="accent2"/>
                </a:solidFill>
                <a:effectLst/>
              </a:rPr>
              <a:t>: </a:t>
            </a:r>
            <a:r>
              <a:rPr lang="en-US" sz="1500" dirty="0">
                <a:effectLst/>
              </a:rPr>
              <a:t>Regular assessments foster a culture of growth, allowing faculty to refine practices and improve student learning outcomes.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8445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2AEF-BAC3-5C31-49F7-DE3984E8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12" y="365125"/>
            <a:ext cx="6451061" cy="1325563"/>
          </a:xfrm>
        </p:spPr>
        <p:txBody>
          <a:bodyPr/>
          <a:lstStyle/>
          <a:p>
            <a:r>
              <a:rPr lang="en-US" b="1" dirty="0"/>
              <a:t>Importance of Your Voice</a:t>
            </a:r>
          </a:p>
        </p:txBody>
      </p:sp>
      <p:graphicFrame>
        <p:nvGraphicFramePr>
          <p:cNvPr id="15" name="Content Placeholder 2" descr="Help instructors understand student need, shapes future course offerings, teaching excellence matters">
            <a:extLst>
              <a:ext uri="{FF2B5EF4-FFF2-40B4-BE49-F238E27FC236}">
                <a16:creationId xmlns:a16="http://schemas.microsoft.com/office/drawing/2014/main" id="{9995EF09-826B-288D-F8BB-4D2812E58F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2217988"/>
              </p:ext>
            </p:extLst>
          </p:nvPr>
        </p:nvGraphicFramePr>
        <p:xfrm>
          <a:off x="679313" y="1758782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2DEBA5-7F4D-1B67-6E46-E6A097A032F2}"/>
              </a:ext>
            </a:extLst>
          </p:cNvPr>
          <p:cNvSpPr txBox="1">
            <a:spLocks/>
          </p:cNvSpPr>
          <p:nvPr/>
        </p:nvSpPr>
        <p:spPr>
          <a:xfrm>
            <a:off x="6172202" y="1690688"/>
            <a:ext cx="5442624" cy="42832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How is Your Feedback Used?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800" dirty="0"/>
              <a:t>In addition to </a:t>
            </a:r>
            <a:r>
              <a:rPr lang="en-US" sz="1800" b="1" u="sng" dirty="0">
                <a:solidFill>
                  <a:schemeClr val="accent2"/>
                </a:solidFill>
              </a:rPr>
              <a:t>course faculty</a:t>
            </a:r>
            <a:r>
              <a:rPr lang="en-US" sz="1800" dirty="0"/>
              <a:t>, the </a:t>
            </a:r>
            <a:r>
              <a:rPr lang="en-US" sz="1800" b="1" u="sng" dirty="0">
                <a:solidFill>
                  <a:srgbClr val="00B050"/>
                </a:solidFill>
              </a:rPr>
              <a:t>academic deans </a:t>
            </a:r>
            <a:r>
              <a:rPr lang="en-US" sz="1800" dirty="0"/>
              <a:t>and </a:t>
            </a:r>
            <a:r>
              <a:rPr lang="en-US" sz="1800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department chairs </a:t>
            </a:r>
            <a:r>
              <a:rPr lang="en-US" sz="1800" dirty="0"/>
              <a:t>are also responsible for reviewing the Course Evaluation results </a:t>
            </a:r>
            <a:r>
              <a:rPr lang="en-US" sz="1800" b="1" u="sng" dirty="0">
                <a:solidFill>
                  <a:schemeClr val="accent2"/>
                </a:solidFill>
              </a:rPr>
              <a:t>every semester</a:t>
            </a:r>
            <a:r>
              <a:rPr lang="en-US" sz="1800" dirty="0"/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1800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800" dirty="0"/>
              <a:t>When a course CEQ mean rating below benchmark, the academic dean meets and discusses the evaluation results with the department chair to determine issues and actions.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1800" dirty="0"/>
              <a:t>When a course FEQ mean rating below benchmark, the department chair meets and discusses with the individual faculty member to determine issues and actions.</a:t>
            </a:r>
          </a:p>
        </p:txBody>
      </p:sp>
    </p:spTree>
    <p:extLst>
      <p:ext uri="{BB962C8B-B14F-4D97-AF65-F5344CB8AC3E}">
        <p14:creationId xmlns:p14="http://schemas.microsoft.com/office/powerpoint/2010/main" val="268658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E2AEF-BAC3-5C31-49F7-DE3984E8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Confidentiality Assurance</a:t>
            </a:r>
          </a:p>
        </p:txBody>
      </p:sp>
      <p:graphicFrame>
        <p:nvGraphicFramePr>
          <p:cNvPr id="10" name="Content Placeholder 2" descr="Checklist, teacher, test tubes">
            <a:extLst>
              <a:ext uri="{FF2B5EF4-FFF2-40B4-BE49-F238E27FC236}">
                <a16:creationId xmlns:a16="http://schemas.microsoft.com/office/drawing/2014/main" id="{1E2296CC-8DE4-4654-4B2D-FAAF6A9BC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796539"/>
              </p:ext>
            </p:extLst>
          </p:nvPr>
        </p:nvGraphicFramePr>
        <p:xfrm>
          <a:off x="1506923" y="1381328"/>
          <a:ext cx="9545320" cy="425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84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E2AEF-BAC3-5C31-49F7-DE3984E8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7344664" cy="6141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Value Your Feedback!</a:t>
            </a:r>
          </a:p>
        </p:txBody>
      </p:sp>
      <p:sp>
        <p:nvSpPr>
          <p:cNvPr id="4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53B67C5A-0898-D4EF-93BD-2F20F7ABA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0657" y="1567146"/>
            <a:ext cx="7425944" cy="343153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As we seek to improve, your insights are crucial!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>
                <a:solidFill>
                  <a:schemeClr val="accent2"/>
                </a:solidFill>
              </a:rPr>
              <a:t>UMB Core Value: Integrity and Respect</a:t>
            </a:r>
          </a:p>
          <a:p>
            <a:r>
              <a:rPr lang="en-US" sz="2000" b="1" dirty="0"/>
              <a:t>Be Honest:</a:t>
            </a:r>
            <a:r>
              <a:rPr lang="en-US" sz="2000" dirty="0"/>
              <a:t> Your genuine feedback helps us grow.</a:t>
            </a:r>
          </a:p>
          <a:p>
            <a:r>
              <a:rPr lang="en-US" sz="2000" b="1" dirty="0"/>
              <a:t>Be Kind:</a:t>
            </a:r>
            <a:r>
              <a:rPr lang="en-US" sz="2000" dirty="0"/>
              <a:t> Remember, there’s a hardworking person on the receiving end, navigating their own challenges.</a:t>
            </a:r>
          </a:p>
          <a:p>
            <a:pPr marL="0"/>
            <a:endParaRPr lang="en-US" sz="1400" b="1" dirty="0"/>
          </a:p>
          <a:p>
            <a:pPr marL="0" indent="0">
              <a:buNone/>
            </a:pPr>
            <a:r>
              <a:rPr lang="en-US" sz="2000" b="1" u="sng" dirty="0">
                <a:solidFill>
                  <a:schemeClr val="accent3"/>
                </a:solidFill>
              </a:rPr>
              <a:t>How to Provide Feedback:</a:t>
            </a:r>
          </a:p>
          <a:p>
            <a:r>
              <a:rPr lang="en-US" sz="2000" b="1" dirty="0"/>
              <a:t>Constructive Comments:</a:t>
            </a:r>
            <a:r>
              <a:rPr lang="en-US" sz="2000" dirty="0"/>
              <a:t> Focus on what worked and what could be improved.</a:t>
            </a:r>
          </a:p>
          <a:p>
            <a:r>
              <a:rPr lang="en-US" sz="2000" b="1" dirty="0"/>
              <a:t>Respectful Language:</a:t>
            </a:r>
            <a:r>
              <a:rPr lang="en-US" sz="2000" dirty="0"/>
              <a:t> Choose words that uplift and encourage growth.</a:t>
            </a:r>
          </a:p>
          <a:p>
            <a:endParaRPr lang="en-US" sz="1200" dirty="0"/>
          </a:p>
          <a:p>
            <a:pPr marL="0"/>
            <a:endParaRPr lang="en-US" sz="1200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2DEBA5-7F4D-1B67-6E46-E6A097A03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22463" y="169068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EB11B-05F6-27D5-97A9-803B6C7BAACA}"/>
              </a:ext>
            </a:extLst>
          </p:cNvPr>
          <p:cNvSpPr txBox="1"/>
          <p:nvPr/>
        </p:nvSpPr>
        <p:spPr>
          <a:xfrm>
            <a:off x="4632356" y="5300839"/>
            <a:ext cx="7060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Your voice matters, and we appreciate your thoughtful input!</a:t>
            </a:r>
          </a:p>
        </p:txBody>
      </p:sp>
      <p:pic>
        <p:nvPicPr>
          <p:cNvPr id="6" name="Picture 5" descr="A red circle with Respect and Integrity">
            <a:extLst>
              <a:ext uri="{FF2B5EF4-FFF2-40B4-BE49-F238E27FC236}">
                <a16:creationId xmlns:a16="http://schemas.microsoft.com/office/drawing/2014/main" id="{E838F43C-6D80-DB89-2443-7457C5B2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7" y="2889561"/>
            <a:ext cx="2752931" cy="2178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49C4CB-D86C-7118-A0D8-730FF277D950}"/>
              </a:ext>
            </a:extLst>
          </p:cNvPr>
          <p:cNvSpPr txBox="1"/>
          <p:nvPr/>
        </p:nvSpPr>
        <p:spPr>
          <a:xfrm>
            <a:off x="1321919" y="5300839"/>
            <a:ext cx="1988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UMB Core Values</a:t>
            </a:r>
          </a:p>
        </p:txBody>
      </p:sp>
    </p:spTree>
    <p:extLst>
      <p:ext uri="{BB962C8B-B14F-4D97-AF65-F5344CB8AC3E}">
        <p14:creationId xmlns:p14="http://schemas.microsoft.com/office/powerpoint/2010/main" val="181256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E2AEF-BAC3-5C31-49F7-DE3984E8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/>
              <a:t>Provide Constructive Feedback</a:t>
            </a:r>
            <a:br>
              <a:rPr lang="en-US" sz="2200" b="1" dirty="0"/>
            </a:br>
            <a:br>
              <a:rPr lang="en-US" sz="2200" dirty="0"/>
            </a:br>
            <a:r>
              <a:rPr lang="en-US" sz="2200" dirty="0"/>
              <a:t>Highlight both strengths and areas for improvement, offering actionable suggestions while maintaining a positive tone.  </a:t>
            </a:r>
            <a:endParaRPr lang="en-US" sz="2200" b="1" dirty="0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67C5A-0898-D4EF-93BD-2F20F7ABA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1911493"/>
            <a:ext cx="6713552" cy="42789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For example,</a:t>
            </a:r>
          </a:p>
          <a:p>
            <a:r>
              <a:rPr lang="en-US" sz="1700" b="1" dirty="0">
                <a:solidFill>
                  <a:schemeClr val="accent2"/>
                </a:solidFill>
              </a:rPr>
              <a:t>Content Clarity:</a:t>
            </a:r>
            <a:br>
              <a:rPr lang="en-US" sz="1700" dirty="0"/>
            </a:br>
            <a:r>
              <a:rPr lang="en-US" sz="1700" dirty="0"/>
              <a:t>"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course materials were well-organized, but some concepts, like [specific topic], could benefit from more detailed explanations or additional resources. Consider incorporating more visual aids or examples to clarify these points</a:t>
            </a:r>
            <a:r>
              <a:rPr lang="en-US" sz="1700" dirty="0"/>
              <a:t>."</a:t>
            </a:r>
          </a:p>
          <a:p>
            <a:r>
              <a:rPr lang="en-US" sz="1700" b="1" dirty="0">
                <a:solidFill>
                  <a:schemeClr val="accent3"/>
                </a:solidFill>
              </a:rPr>
              <a:t>Engagement and Participation:</a:t>
            </a:r>
            <a:br>
              <a:rPr lang="en-US" sz="1700" dirty="0"/>
            </a:br>
            <a:r>
              <a:rPr lang="en-US" sz="1700" dirty="0"/>
              <a:t>"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appreciated the interactive elements of the course, such as group discussions. However, I think more opportunities for small group work would enhance student engagement and allow for deeper discussions on the topics covered</a:t>
            </a:r>
            <a:r>
              <a:rPr lang="en-US" sz="1700" dirty="0"/>
              <a:t>."</a:t>
            </a:r>
          </a:p>
          <a:p>
            <a:r>
              <a:rPr lang="en-US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Instructor Feedback:</a:t>
            </a:r>
            <a:br>
              <a:rPr lang="en-US" sz="1700" dirty="0"/>
            </a:br>
            <a:r>
              <a:rPr lang="en-US" sz="1700" dirty="0"/>
              <a:t>"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instructor was knowledgeable and approachable, which I really appreciated. However, receiving more timely feedback on assignments would help me understand my progress better and improve my learning outcomes</a:t>
            </a:r>
            <a:r>
              <a:rPr lang="en-US" sz="1700" i="1" dirty="0"/>
              <a:t>.”</a:t>
            </a:r>
          </a:p>
        </p:txBody>
      </p:sp>
      <p:pic>
        <p:nvPicPr>
          <p:cNvPr id="19" name="Picture 18" descr="Sticky notes on a wall">
            <a:extLst>
              <a:ext uri="{FF2B5EF4-FFF2-40B4-BE49-F238E27FC236}">
                <a16:creationId xmlns:a16="http://schemas.microsoft.com/office/drawing/2014/main" id="{AFD30976-BA79-8C52-2EF6-74DD0638F3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02" r="15996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8" name="Content Placeholder 2" descr="post it notes on a board">
            <a:extLst>
              <a:ext uri="{FF2B5EF4-FFF2-40B4-BE49-F238E27FC236}">
                <a16:creationId xmlns:a16="http://schemas.microsoft.com/office/drawing/2014/main" id="{2F2DEBA5-7F4D-1B67-6E46-E6A097A032F2}"/>
              </a:ext>
            </a:extLst>
          </p:cNvPr>
          <p:cNvSpPr txBox="1">
            <a:spLocks/>
          </p:cNvSpPr>
          <p:nvPr/>
        </p:nvSpPr>
        <p:spPr>
          <a:xfrm>
            <a:off x="6222463" y="169068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7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AF1BC-05A7-67B1-2493-1AC2C30B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85" y="340345"/>
            <a:ext cx="6081733" cy="102152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5400" b="1" dirty="0"/>
              <a:t>The Evaluation Date</a:t>
            </a:r>
            <a:endParaRPr lang="en-US" sz="5400" dirty="0"/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C43C4-931A-6DC4-908F-3D146AA7E990}"/>
              </a:ext>
            </a:extLst>
          </p:cNvPr>
          <p:cNvSpPr txBox="1"/>
          <p:nvPr/>
        </p:nvSpPr>
        <p:spPr>
          <a:xfrm>
            <a:off x="640080" y="1819072"/>
            <a:ext cx="5984240" cy="437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Course Evaluation Login</a:t>
            </a:r>
          </a:p>
        </p:txBody>
      </p:sp>
      <p:pic>
        <p:nvPicPr>
          <p:cNvPr id="8" name="Content Placeholder 7" descr="A qr code on a white background">
            <a:extLst>
              <a:ext uri="{FF2B5EF4-FFF2-40B4-BE49-F238E27FC236}">
                <a16:creationId xmlns:a16="http://schemas.microsoft.com/office/drawing/2014/main" id="{445EFA61-FACC-386B-8FA8-0612C0E17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667971" y="2956364"/>
            <a:ext cx="3440393" cy="3429969"/>
          </a:xfrm>
          <a:prstGeom prst="rect">
            <a:avLst/>
          </a:prstGeom>
        </p:spPr>
      </p:pic>
      <p:sp>
        <p:nvSpPr>
          <p:cNvPr id="11" name="Content Placeholder 2" descr="QR code">
            <a:extLst>
              <a:ext uri="{FF2B5EF4-FFF2-40B4-BE49-F238E27FC236}">
                <a16:creationId xmlns:a16="http://schemas.microsoft.com/office/drawing/2014/main" id="{8D075762-FD8F-2FD1-B8A9-E77CC5F78E62}"/>
              </a:ext>
            </a:extLst>
          </p:cNvPr>
          <p:cNvSpPr txBox="1">
            <a:spLocks/>
          </p:cNvSpPr>
          <p:nvPr/>
        </p:nvSpPr>
        <p:spPr>
          <a:xfrm>
            <a:off x="758952" y="3541979"/>
            <a:ext cx="5181600" cy="2258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B9222-CE53-2FD2-085E-751139408FE9}"/>
              </a:ext>
            </a:extLst>
          </p:cNvPr>
          <p:cNvSpPr txBox="1"/>
          <p:nvPr/>
        </p:nvSpPr>
        <p:spPr>
          <a:xfrm>
            <a:off x="5617590" y="1728013"/>
            <a:ext cx="58467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Course Evaluation Webpage: </a:t>
            </a:r>
            <a:r>
              <a:rPr lang="en-US" sz="1400" dirty="0"/>
              <a:t>https://www.nursing.umaryland.edu/student-life/course-evaluations/</a:t>
            </a:r>
          </a:p>
        </p:txBody>
      </p:sp>
      <p:pic>
        <p:nvPicPr>
          <p:cNvPr id="4" name="Picture 3" descr="Course Evaluation Calendar">
            <a:extLst>
              <a:ext uri="{FF2B5EF4-FFF2-40B4-BE49-F238E27FC236}">
                <a16:creationId xmlns:a16="http://schemas.microsoft.com/office/drawing/2014/main" id="{874F5842-F8E6-8E3A-EFD8-7BC94DD24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590" y="2450504"/>
            <a:ext cx="5346944" cy="36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1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E2AEF-BAC3-5C31-49F7-DE3984E8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1439778"/>
            <a:ext cx="6278881" cy="8129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/>
              <a:t>Thank You for Your Participation!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53B67C5A-0898-D4EF-93BD-2F20F7ABA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5225486" cy="15385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“</a:t>
            </a:r>
            <a:r>
              <a:rPr lang="en-US" sz="2200" b="1" i="1" dirty="0"/>
              <a:t>We all need people who will give us feedback. That’s how we improve</a:t>
            </a:r>
            <a:r>
              <a:rPr lang="en-US" sz="2200" b="1" dirty="0"/>
              <a:t>.”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– Bill Gates</a:t>
            </a:r>
          </a:p>
        </p:txBody>
      </p:sp>
      <p:pic>
        <p:nvPicPr>
          <p:cNvPr id="25" name="Picture 24" descr="One in a crowd">
            <a:extLst>
              <a:ext uri="{FF2B5EF4-FFF2-40B4-BE49-F238E27FC236}">
                <a16:creationId xmlns:a16="http://schemas.microsoft.com/office/drawing/2014/main" id="{D23070E7-19F6-E4DB-E642-CE502896A5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44" r="8028"/>
          <a:stretch/>
        </p:blipFill>
        <p:spPr>
          <a:xfrm>
            <a:off x="6453222" y="923790"/>
            <a:ext cx="4978401" cy="501041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Content Placeholder 2" descr="People icons">
            <a:extLst>
              <a:ext uri="{FF2B5EF4-FFF2-40B4-BE49-F238E27FC236}">
                <a16:creationId xmlns:a16="http://schemas.microsoft.com/office/drawing/2014/main" id="{2F2DEBA5-7F4D-1B67-6E46-E6A097A032F2}"/>
              </a:ext>
            </a:extLst>
          </p:cNvPr>
          <p:cNvSpPr txBox="1">
            <a:spLocks/>
          </p:cNvSpPr>
          <p:nvPr/>
        </p:nvSpPr>
        <p:spPr>
          <a:xfrm>
            <a:off x="6250023" y="1690688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5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602</Words>
  <Application>Microsoft Office PowerPoint</Application>
  <PresentationFormat>Widescreen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 Theme</vt:lpstr>
      <vt:lpstr>Why Your Feedback Matters!</vt:lpstr>
      <vt:lpstr>What are Course Evaluations for?</vt:lpstr>
      <vt:lpstr>Importance of Your Voice</vt:lpstr>
      <vt:lpstr>Confidentiality Assurance</vt:lpstr>
      <vt:lpstr>We Value Your Feedback!</vt:lpstr>
      <vt:lpstr>Provide Constructive Feedback  Highlight both strengths and areas for improvement, offering actionable suggestions while maintaining a positive tone.  </vt:lpstr>
      <vt:lpstr>The Evaluation Date</vt:lpstr>
      <vt:lpstr>Thank You for Your Participation!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Chen, Ling-Yin (Lynn)</dc:creator>
  <cp:lastModifiedBy>Merino, Erin</cp:lastModifiedBy>
  <cp:revision>3</cp:revision>
  <dcterms:created xsi:type="dcterms:W3CDTF">2024-10-02T15:17:41Z</dcterms:created>
  <dcterms:modified xsi:type="dcterms:W3CDTF">2025-03-06T18:07:53Z</dcterms:modified>
</cp:coreProperties>
</file>